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58" r:id="rId5"/>
    <p:sldId id="270" r:id="rId6"/>
    <p:sldId id="259" r:id="rId7"/>
    <p:sldId id="260" r:id="rId8"/>
    <p:sldId id="271" r:id="rId9"/>
    <p:sldId id="272" r:id="rId10"/>
    <p:sldId id="261" r:id="rId11"/>
    <p:sldId id="262" r:id="rId12"/>
    <p:sldId id="273" r:id="rId13"/>
    <p:sldId id="275" r:id="rId14"/>
    <p:sldId id="264" r:id="rId15"/>
    <p:sldId id="265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42"/>
    <p:restoredTop sz="94640"/>
  </p:normalViewPr>
  <p:slideViewPr>
    <p:cSldViewPr snapToGrid="0" snapToObjects="1">
      <p:cViewPr varScale="1">
        <p:scale>
          <a:sx n="211" d="100"/>
          <a:sy n="211" d="100"/>
        </p:scale>
        <p:origin x="3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CF50-9BC2-214C-B764-AA808B09D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A83AF-8C9B-FB41-B4D3-882DF2146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15BF9-7082-6343-9527-50ED8C2AE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6967-3E21-744E-928C-27F253029395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1ED40-2794-C940-BFA5-749106FBD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00322-2E73-024A-97C3-21AAD3656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B356B-DCFA-654F-BEFA-25165332A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12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DEE61-B0D9-7443-9D8D-6209729D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5303A0-4CC3-7D4F-AD51-3222D0991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68956-7689-1D46-B2DF-F4001E1C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6967-3E21-744E-928C-27F253029395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E4CA8-5C6F-D340-9696-41F17A95E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9E91-811D-7A44-A760-AB961C1C0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B356B-DCFA-654F-BEFA-25165332A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34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7F9162-F95C-7749-A4B8-7535FAAD0A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F3E78-4389-894A-A36F-D2D6FBB61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054F3-2B61-DC4D-AD3C-A5B862593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6967-3E21-744E-928C-27F253029395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2A68E-7923-1446-9D29-03305D36C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BB92F-5FA4-1C40-9BDF-38B41B2B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B356B-DCFA-654F-BEFA-25165332A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4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5BB7-A517-D84E-9F7C-337816858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78600-99F1-1045-80B3-CB7A679FC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C1050-5D04-664B-AF5A-30C5BB56B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6967-3E21-744E-928C-27F253029395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8CAED-38D8-C84A-B3A3-26D5E63A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252D8-BDFF-8448-AF68-50B09252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B356B-DCFA-654F-BEFA-25165332A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26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333C-530F-D44B-BDF1-BD829B3E9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6CBC1-F717-C341-B5A4-2CEEA44C5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655F9-56BF-5046-992D-AD1F13BFD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6967-3E21-744E-928C-27F253029395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9D246-FA17-484D-97E5-B4AE7666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E30C4-2210-0347-8638-1C99D27C5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B356B-DCFA-654F-BEFA-25165332A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19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B0C8-3A0C-DD4F-B17A-73B1A499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B12BF-653E-314E-BD99-7E304D44B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4AC85-9786-2C4C-8FDD-42AFD749C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D7A71-DBE8-3A4A-BE6E-B6BCE5E0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6967-3E21-744E-928C-27F253029395}" type="datetimeFigureOut">
              <a:rPr lang="en-US" smtClean="0"/>
              <a:t>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9A890-5DCB-3846-BD41-9699E5DDF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48F20-C602-464E-B1C3-3D0C1C7D0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B356B-DCFA-654F-BEFA-25165332A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94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8790-E584-B642-A3DE-81F61534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C16A6-9F5D-9E40-9CE0-83C9EBE66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2448B-F412-1F44-B0B2-ABE9690F9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E3C666-7B33-8C4A-A369-70A60DBEB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876FC-09C8-D64A-AD61-B7FFDA66A9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75D81B-FB3B-874A-A485-340A6838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6967-3E21-744E-928C-27F253029395}" type="datetimeFigureOut">
              <a:rPr lang="en-US" smtClean="0"/>
              <a:t>2/5/22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06BC23-9EAE-EA4B-B317-42A8E8042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2E85D3-0CAE-D947-B6B0-8968276B0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B356B-DCFA-654F-BEFA-25165332A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05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C2B5-D808-6245-9DC5-29BCECB5B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D2278-5F1C-D74E-A07B-C4D10B0F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6967-3E21-744E-928C-27F253029395}" type="datetimeFigureOut">
              <a:rPr lang="en-US" smtClean="0"/>
              <a:t>2/5/22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74638-2DEB-E64B-B76C-3C9B798AC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F7F61-DA99-814C-AB04-CC177AF6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B356B-DCFA-654F-BEFA-25165332A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342C06-44B8-DF4A-A1C0-0F2E2FAF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6967-3E21-744E-928C-27F253029395}" type="datetimeFigureOut">
              <a:rPr lang="en-US" smtClean="0"/>
              <a:t>2/5/22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A55BB-E848-1A46-B427-4479DD444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8D990-55A6-A44D-856A-B8F40B0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B356B-DCFA-654F-BEFA-25165332A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232A5-B8E4-8C4D-B6E1-13A8B4979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E16D-F752-5F48-AC07-C134FE9C3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1F05A-127C-8348-BBD4-5E9D3E526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814F1-EC5B-8A43-892E-A0D08A545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6967-3E21-744E-928C-27F253029395}" type="datetimeFigureOut">
              <a:rPr lang="en-US" smtClean="0"/>
              <a:t>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0C179-4585-A540-846D-403FF7AE3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A4A58-303F-594D-8734-5B57D2D5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B356B-DCFA-654F-BEFA-25165332A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1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8F8A-395C-2545-A6DA-44369A66A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D604D5-3C20-1D47-9911-8DF9115C7C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EC6EA-129C-4848-9A9F-118A723DF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39D30-50CA-F547-B017-65B4EA08B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6967-3E21-744E-928C-27F253029395}" type="datetimeFigureOut">
              <a:rPr lang="en-US" smtClean="0"/>
              <a:t>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F0EAC-F29B-D14F-9D8E-CA1288DD0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5BCAF-4ABA-A345-8F05-CB395F47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B356B-DCFA-654F-BEFA-25165332A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41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FC5ABD-ABE9-BB44-9A1B-F2678CF1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C6165-5253-7B4B-A68C-A48EC223E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5B4A0-6EB5-F44B-84F5-59F9F924C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A6967-3E21-744E-928C-27F253029395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72769-EA5E-F94A-B86D-8AADECF03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274DB-D085-764D-96F7-CFCCA43F6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B356B-DCFA-654F-BEFA-25165332A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90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57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Video 72">
            <a:extLst>
              <a:ext uri="{FF2B5EF4-FFF2-40B4-BE49-F238E27FC236}">
                <a16:creationId xmlns:a16="http://schemas.microsoft.com/office/drawing/2014/main" id="{DD2D5C38-BB82-4C50-9053-CE206959D9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74" name="Rectangle 59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FA79E-8802-9649-8D61-61315DA29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Super Bowl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3A791D-A655-0545-83F1-FBABE910B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Isabella Sturm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DSC 680</a:t>
            </a:r>
          </a:p>
        </p:txBody>
      </p:sp>
      <p:sp>
        <p:nvSpPr>
          <p:cNvPr id="75" name="Rectangle 61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D5CA3FB-3CC6-9043-95EB-612A1FC3864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7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23"/>
    </mc:Choice>
    <mc:Fallback>
      <p:transition spd="slow" advTm="13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80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3"/>
                </p:tgtEl>
              </p:cMediaNode>
            </p:video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" objId="73"/>
        <p14:playEvt time="6516" objId="73"/>
        <p14:playEvt time="12959" objId="73"/>
        <p14:stopEvt time="13323" objId="7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0B144-96F3-D041-9323-103A72CF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Model Analysis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DA90D-E62B-1647-8642-72D625D35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946" y="630936"/>
            <a:ext cx="4982273" cy="5478672"/>
          </a:xfrm>
          <a:noFill/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Data was scaled using </a:t>
            </a:r>
            <a:r>
              <a:rPr lang="en-US" sz="1800" dirty="0" err="1">
                <a:solidFill>
                  <a:schemeClr val="bg1"/>
                </a:solidFill>
              </a:rPr>
              <a:t>StandardScaler</a:t>
            </a:r>
            <a:r>
              <a:rPr lang="en-US" sz="1800" dirty="0">
                <a:solidFill>
                  <a:schemeClr val="bg1"/>
                </a:solidFill>
              </a:rPr>
              <a:t> then fit to the models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Support Vector Machines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94.026% accuracy</a:t>
            </a:r>
          </a:p>
          <a:p>
            <a:r>
              <a:rPr lang="en-US" sz="1800" dirty="0">
                <a:solidFill>
                  <a:schemeClr val="bg1"/>
                </a:solidFill>
              </a:rPr>
              <a:t>Logistic Regression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95.796% accuracy</a:t>
            </a:r>
          </a:p>
          <a:p>
            <a:r>
              <a:rPr lang="en-US" sz="1800" dirty="0">
                <a:solidFill>
                  <a:schemeClr val="bg1"/>
                </a:solidFill>
              </a:rPr>
              <a:t>Random Forest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96.681% accuracy</a:t>
            </a:r>
          </a:p>
          <a:p>
            <a:pPr lvl="1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12CD727-CBE0-F14B-B6BA-2D5D3C4B75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16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12"/>
    </mc:Choice>
    <mc:Fallback>
      <p:transition spd="slow" advTm="48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362506-48C1-E04F-BD6F-6A54F2E0C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03" y="973380"/>
            <a:ext cx="5175325" cy="52010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SVM Super Bowl LVI Predictions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5A19416-2AF0-9142-A7FC-85A39E0B8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99817"/>
              </p:ext>
            </p:extLst>
          </p:nvPr>
        </p:nvGraphicFramePr>
        <p:xfrm>
          <a:off x="6254298" y="1005148"/>
          <a:ext cx="4655810" cy="48477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1162">
                  <a:extLst>
                    <a:ext uri="{9D8B030D-6E8A-4147-A177-3AD203B41FA5}">
                      <a16:colId xmlns:a16="http://schemas.microsoft.com/office/drawing/2014/main" val="513935050"/>
                    </a:ext>
                  </a:extLst>
                </a:gridCol>
                <a:gridCol w="931162">
                  <a:extLst>
                    <a:ext uri="{9D8B030D-6E8A-4147-A177-3AD203B41FA5}">
                      <a16:colId xmlns:a16="http://schemas.microsoft.com/office/drawing/2014/main" val="2513968737"/>
                    </a:ext>
                  </a:extLst>
                </a:gridCol>
                <a:gridCol w="931162">
                  <a:extLst>
                    <a:ext uri="{9D8B030D-6E8A-4147-A177-3AD203B41FA5}">
                      <a16:colId xmlns:a16="http://schemas.microsoft.com/office/drawing/2014/main" val="2111065457"/>
                    </a:ext>
                  </a:extLst>
                </a:gridCol>
                <a:gridCol w="931162">
                  <a:extLst>
                    <a:ext uri="{9D8B030D-6E8A-4147-A177-3AD203B41FA5}">
                      <a16:colId xmlns:a16="http://schemas.microsoft.com/office/drawing/2014/main" val="2061599443"/>
                    </a:ext>
                  </a:extLst>
                </a:gridCol>
                <a:gridCol w="931162">
                  <a:extLst>
                    <a:ext uri="{9D8B030D-6E8A-4147-A177-3AD203B41FA5}">
                      <a16:colId xmlns:a16="http://schemas.microsoft.com/office/drawing/2014/main" val="3502486503"/>
                    </a:ext>
                  </a:extLst>
                </a:gridCol>
              </a:tblGrid>
              <a:tr h="25219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Team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Prediction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Score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Probability_False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Probability_True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79753087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Rams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0.137367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0.862633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51268176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Bengals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0.606978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0.393022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05634389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Cowboys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0.815357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0.184643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32588339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Buccaneers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0.85498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0.14502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97169308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49ers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0.94965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0.05035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16409317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Bills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0.949708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0.050292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06671833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Raiders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0.949734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0.050266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31542079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Chiefs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0.957197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0.042803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56875659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Packers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0.966025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0.033975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64250511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Titans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0.968072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0.031928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50752365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Falcons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0.974661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0.025339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51131453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Patriots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0.976233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0.023767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83667489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Chargers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0.977285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0.022715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18607027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Jaguars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0.987106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0.012894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5886923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Eagles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0.988964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0.011036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29656383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Steelers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0.989526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0.010474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15540376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Cardinals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0.991595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0.008405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47369711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Seahawks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0.992942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0.007058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81223382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Lions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0.993341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0.006659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90834053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Ravens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0.994035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0.005965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40319934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Jets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0.994364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0.005636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52294921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Giants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0.994835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0.005165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21321456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Saints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0.994989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0.005011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21549256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Colts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0.995064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0.004936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59692295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Panthers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0.996558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0.003442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96698623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Bears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0.996669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0.003331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10104293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Vikings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0.996775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0.003225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80656115"/>
                  </a:ext>
                </a:extLst>
              </a:tr>
              <a:tr h="25219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Football Team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0.997838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0.002162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290715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Texans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0.998011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0.001989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03889539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Dolphins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0.998583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0.001417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39920628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Browns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0.999193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0.000807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94434391"/>
                  </a:ext>
                </a:extLst>
              </a:tr>
              <a:tr h="14010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Broncos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0.99973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0.00027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59762206"/>
                  </a:ext>
                </a:extLst>
              </a:tr>
            </a:tbl>
          </a:graphicData>
        </a:graphic>
      </p:graphicFrame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1450D139-458E-494D-B3BF-5802CB43E3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3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38"/>
    </mc:Choice>
    <mc:Fallback>
      <p:transition spd="slow" advTm="33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362506-48C1-E04F-BD6F-6A54F2E0C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72" y="872046"/>
            <a:ext cx="4760590" cy="49758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Logistic Regression Super Bowl LVI Predictions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0CD0115-2DDB-1A4B-B843-2332A3F9C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604657"/>
              </p:ext>
            </p:extLst>
          </p:nvPr>
        </p:nvGraphicFramePr>
        <p:xfrm>
          <a:off x="6807466" y="801070"/>
          <a:ext cx="3748165" cy="51178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9633">
                  <a:extLst>
                    <a:ext uri="{9D8B030D-6E8A-4147-A177-3AD203B41FA5}">
                      <a16:colId xmlns:a16="http://schemas.microsoft.com/office/drawing/2014/main" val="2327775625"/>
                    </a:ext>
                  </a:extLst>
                </a:gridCol>
                <a:gridCol w="749633">
                  <a:extLst>
                    <a:ext uri="{9D8B030D-6E8A-4147-A177-3AD203B41FA5}">
                      <a16:colId xmlns:a16="http://schemas.microsoft.com/office/drawing/2014/main" val="3040330807"/>
                    </a:ext>
                  </a:extLst>
                </a:gridCol>
                <a:gridCol w="749633">
                  <a:extLst>
                    <a:ext uri="{9D8B030D-6E8A-4147-A177-3AD203B41FA5}">
                      <a16:colId xmlns:a16="http://schemas.microsoft.com/office/drawing/2014/main" val="2745305933"/>
                    </a:ext>
                  </a:extLst>
                </a:gridCol>
                <a:gridCol w="749633">
                  <a:extLst>
                    <a:ext uri="{9D8B030D-6E8A-4147-A177-3AD203B41FA5}">
                      <a16:colId xmlns:a16="http://schemas.microsoft.com/office/drawing/2014/main" val="3310487805"/>
                    </a:ext>
                  </a:extLst>
                </a:gridCol>
                <a:gridCol w="749633">
                  <a:extLst>
                    <a:ext uri="{9D8B030D-6E8A-4147-A177-3AD203B41FA5}">
                      <a16:colId xmlns:a16="http://schemas.microsoft.com/office/drawing/2014/main" val="3159580380"/>
                    </a:ext>
                  </a:extLst>
                </a:gridCol>
              </a:tblGrid>
              <a:tr h="26624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Team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Prediction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Score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Probability_False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Probability_True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40827792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Rams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0.21602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0.78398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95567193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Buccaneers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0.77397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0.22603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46672847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Chiefs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0.84532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0.15468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90036045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Bengals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0.90277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0.09723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71850039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Cowboys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0.92483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0.07517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01573993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Bills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0.94581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0.05419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90756174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Packers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0.97687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0.02313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85595701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Titans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0.97707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0.02293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26390678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Raiders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0.98277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0.01723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87052089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49ers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0.99191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0.00809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44148127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Cardinals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0.99458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0.00542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39319459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Patriots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0.99745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0.00255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43269973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Eagles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0.99782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0.00218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84634646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Chargers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0.99842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0.00158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87363703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Saints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0.99908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0.00092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85668995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Dolphins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0.99929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0.00071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47988991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Ravens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0.99964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0.00036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97788381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Falcons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0.99969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0.00031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14701974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Colts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0.99971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0.00029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21163529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Steelers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0.99972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0.00028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82778631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Vikings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0.99978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0.00022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04575886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Seahawks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0.99978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0.00022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89489024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Broncos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0.99988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0.00012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56267775"/>
                  </a:ext>
                </a:extLst>
              </a:tr>
              <a:tr h="26624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Football Team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0.99993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0.00007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85214940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Browns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0.99996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0.00004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68541878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Texans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0.99998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0.00002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7639805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Panthers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0.99999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0.00001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76128182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Giants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0.99999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0.00001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12658585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Bears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0.99999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0.00001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47906788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Jets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0.99999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0.00001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61238950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Lions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62401057"/>
                  </a:ext>
                </a:extLst>
              </a:tr>
              <a:tr h="14791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Jaguars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69113778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07B42F-943C-7D45-97FE-B132C6DF51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47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47"/>
    </mc:Choice>
    <mc:Fallback>
      <p:transition spd="slow" advTm="26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362506-48C1-E04F-BD6F-6A54F2E0C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72" y="872046"/>
            <a:ext cx="4760590" cy="49758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Random Forest Super Bowl LVI Predictions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0198BE-A57B-3A42-8985-9D01C6F3E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077905"/>
              </p:ext>
            </p:extLst>
          </p:nvPr>
        </p:nvGraphicFramePr>
        <p:xfrm>
          <a:off x="6370167" y="741123"/>
          <a:ext cx="4345590" cy="49758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9118">
                  <a:extLst>
                    <a:ext uri="{9D8B030D-6E8A-4147-A177-3AD203B41FA5}">
                      <a16:colId xmlns:a16="http://schemas.microsoft.com/office/drawing/2014/main" val="611148198"/>
                    </a:ext>
                  </a:extLst>
                </a:gridCol>
                <a:gridCol w="869118">
                  <a:extLst>
                    <a:ext uri="{9D8B030D-6E8A-4147-A177-3AD203B41FA5}">
                      <a16:colId xmlns:a16="http://schemas.microsoft.com/office/drawing/2014/main" val="1362536824"/>
                    </a:ext>
                  </a:extLst>
                </a:gridCol>
                <a:gridCol w="869118">
                  <a:extLst>
                    <a:ext uri="{9D8B030D-6E8A-4147-A177-3AD203B41FA5}">
                      <a16:colId xmlns:a16="http://schemas.microsoft.com/office/drawing/2014/main" val="4239267691"/>
                    </a:ext>
                  </a:extLst>
                </a:gridCol>
                <a:gridCol w="869118">
                  <a:extLst>
                    <a:ext uri="{9D8B030D-6E8A-4147-A177-3AD203B41FA5}">
                      <a16:colId xmlns:a16="http://schemas.microsoft.com/office/drawing/2014/main" val="1244285520"/>
                    </a:ext>
                  </a:extLst>
                </a:gridCol>
                <a:gridCol w="869118">
                  <a:extLst>
                    <a:ext uri="{9D8B030D-6E8A-4147-A177-3AD203B41FA5}">
                      <a16:colId xmlns:a16="http://schemas.microsoft.com/office/drawing/2014/main" val="1861168461"/>
                    </a:ext>
                  </a:extLst>
                </a:gridCol>
              </a:tblGrid>
              <a:tr h="25857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Team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Prediction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Score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Probability_False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Probability_True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3397485592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Rams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0.22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2382399622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Bengals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3629301853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Cowboys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0.19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4035264251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Chiefs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0.82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2849928140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Bills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4169676854"/>
                  </a:ext>
                </a:extLst>
              </a:tr>
              <a:tr h="25857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Buccaneers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662833079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Patriots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257327969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Cardinals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1522220899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Chargers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2655528479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Packers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1697232042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Browns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3914012375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49ers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570419345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Seahawks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2088869266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Texans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109628464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Vikings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816152006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Raiders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3665052418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Saints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3854280542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Colts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1476612972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Dolphins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0.99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726576260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Ravens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4045556449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Panthers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2796334581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Falcons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3762480680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Lions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103728495"/>
                  </a:ext>
                </a:extLst>
              </a:tr>
              <a:tr h="258572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Football Team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2648830715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Giants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3808857297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Eagles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2422383447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Titans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2183505760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Jaguars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1545264686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Bears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3692768276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Jets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3349716864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Steelers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2407236335"/>
                  </a:ext>
                </a:extLst>
              </a:tr>
              <a:tr h="14000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Broncos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739" marR="5739" marT="5739" marB="0" anchor="b"/>
                </a:tc>
                <a:extLst>
                  <a:ext uri="{0D108BD9-81ED-4DB2-BD59-A6C34878D82A}">
                    <a16:rowId xmlns:a16="http://schemas.microsoft.com/office/drawing/2014/main" val="1068079447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D198C6D-4C02-C74E-9CB3-81B56B5CC3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93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23"/>
    </mc:Choice>
    <mc:Fallback>
      <p:transition spd="slow" advTm="16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DDC95FA9-076A-421D-93A3-9C29819EB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6C8D94-3813-4D93-A6A7-A97EFFBCF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794673D-8563-4993-8E86-6D89D6E97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8906114-25F0-4386-BC12-A5CB6A04F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9434651-094A-4780-979E-29A3042F5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15BDC44-59B0-48DF-871F-0881BB593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618FCF5-B341-43DF-A055-DC56EA920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9408E04-9221-499E-B0F3-3AFD9025F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7B1604-40F1-4335-8A11-6091E0F52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07BC97-0EF4-F040-8C7C-B8948C4AD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875" y="630935"/>
            <a:ext cx="7315200" cy="2912366"/>
          </a:xfrm>
          <a:noFill/>
        </p:spPr>
        <p:txBody>
          <a:bodyPr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Conclusion / Implementation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A00467E-A507-4BEF-AAB5-2B35F13FA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4BCCBFD-2A87-46DC-A665-6039BF72D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707DB8-2262-4E11-B8E7-A0042E439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DCA04D0-796D-4920-BED4-627870868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78B0366-955C-44C5-B011-378E1994D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8F216F-4DA3-4165-A786-E7F2710B8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05E35C12-B6B4-4F57-950C-6EB3CD8F4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B14810E-84F3-4F8A-AF58-F452B9815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687E051-F20C-4A55-AEDD-ED9B2D996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F834F70-7A0E-4202-8ECC-5EE81C93C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2993E0E-3E7B-48D8-A799-39FECD3E1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B12773A-5C03-4DD5-B9B4-24F4A429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1FE1-1824-BF46-8A50-D6076D11C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6875" y="3726352"/>
            <a:ext cx="7315200" cy="2531540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Random Forest seems to be best model to deploy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New data can be pulled each year to help tune and train the model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Code would need cleaned up to allow for data cleaning and preparation to be automated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Front-end implementation would allow input data to be uploaded, prepared and put into model to make prediction and output table of predictions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46D2726-947E-F54B-A88C-F9E6E27BAA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31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35"/>
    </mc:Choice>
    <mc:Fallback>
      <p:transition spd="slow" advTm="37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65FA8F-035D-4B36-950E-FE4EB7067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0E9BC5-9662-4990-B704-C99846AF9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FD0FA2-301C-4DE0-A224-4432DD18D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860D23E-F2A4-4133-900D-8FE9F0454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453B140-EBA7-4C15-BC9F-0240BE79F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EFDB6EC-D41C-4852-B28D-8BC15E813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D93DEC0-CFC4-4721-AE62-659B48370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1F1BEC-6B31-4F4D-B44F-4A90C5C3E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15B2AB-821C-4178-96A6-F4AF9FA47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6E259F2-9362-412C-A479-9DF97405C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22">
            <a:extLst>
              <a:ext uri="{FF2B5EF4-FFF2-40B4-BE49-F238E27FC236}">
                <a16:creationId xmlns:a16="http://schemas.microsoft.com/office/drawing/2014/main" id="{8808773A-7E2A-4725-A18F-9F75C8B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71ABF04-1C8A-45B6-BE3F-12BEF6EC8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24">
              <a:extLst>
                <a:ext uri="{FF2B5EF4-FFF2-40B4-BE49-F238E27FC236}">
                  <a16:creationId xmlns:a16="http://schemas.microsoft.com/office/drawing/2014/main" id="{AAA98405-B7EE-4E7B-BEC9-137A245B0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8BB89F1-3FCD-485B-84A8-6FD774C9A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6">
              <a:extLst>
                <a:ext uri="{FF2B5EF4-FFF2-40B4-BE49-F238E27FC236}">
                  <a16:creationId xmlns:a16="http://schemas.microsoft.com/office/drawing/2014/main" id="{D5A07755-CEAE-4C7E-9CE6-6EC5570C0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BB0790C-FC84-4BFB-B9A0-716303B8F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B3BD25-0D0D-4469-8795-BB3D2C29E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A1C1F71-140C-4409-A3B1-9501B1D87A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B703E7C-014A-4E78-875A-42B3BF570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AF46B06-782E-4219-B933-ACD2C9C21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BB4BCF-165C-4121-8CB6-65692E89E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32E16238-A3AC-483C-8D5D-CCBE10D13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500000">
            <a:off x="99103" y="203612"/>
            <a:ext cx="6233807" cy="6233807"/>
          </a:xfrm>
          <a:prstGeom prst="ellipse">
            <a:avLst/>
          </a:prstGeom>
          <a:noFill/>
          <a:ln w="31750">
            <a:gradFill>
              <a:gsLst>
                <a:gs pos="0">
                  <a:schemeClr val="tx2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lumMod val="50000"/>
                    <a:alpha val="2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1F473C-96C0-0A45-B2C5-D5B7A2FCB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145" y="1675322"/>
            <a:ext cx="10128006" cy="35909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76D71DD-24C8-774A-9509-C1033C9792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85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7"/>
    </mc:Choice>
    <mc:Fallback>
      <p:transition spd="slow" advTm="2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16A919E-19C8-DE41-B40A-D8BED986B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How did you select the features? Do you think this is the best way to do this?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BA510-B500-6347-9117-C2CCC5550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946" y="630936"/>
            <a:ext cx="4982273" cy="5478672"/>
          </a:xfrm>
          <a:noFill/>
        </p:spPr>
        <p:txBody>
          <a:bodyPr anchor="ctr">
            <a:norm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SelectKBest</a:t>
            </a:r>
            <a:r>
              <a:rPr lang="en-US" sz="1800" dirty="0">
                <a:solidFill>
                  <a:schemeClr val="bg1"/>
                </a:solidFill>
              </a:rPr>
              <a:t> is an API from Scikit-learn (Python </a:t>
            </a:r>
            <a:r>
              <a:rPr lang="en-US" sz="1800" dirty="0" err="1">
                <a:solidFill>
                  <a:schemeClr val="bg1"/>
                </a:solidFill>
              </a:rPr>
              <a:t>libaray</a:t>
            </a:r>
            <a:r>
              <a:rPr lang="en-US" sz="1800" dirty="0">
                <a:solidFill>
                  <a:schemeClr val="bg1"/>
                </a:solidFill>
              </a:rPr>
              <a:t>)</a:t>
            </a:r>
          </a:p>
          <a:p>
            <a:r>
              <a:rPr lang="en-US" sz="1800" dirty="0">
                <a:solidFill>
                  <a:schemeClr val="bg1"/>
                </a:solidFill>
              </a:rPr>
              <a:t>Selects the k number of features for given dataset</a:t>
            </a:r>
          </a:p>
          <a:p>
            <a:r>
              <a:rPr lang="en-US" sz="1800" dirty="0">
                <a:solidFill>
                  <a:schemeClr val="bg1"/>
                </a:solidFill>
              </a:rPr>
              <a:t>Many ways to select best features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With limited business/game acumen, using something like </a:t>
            </a:r>
            <a:r>
              <a:rPr lang="en-US" sz="1800" dirty="0" err="1">
                <a:solidFill>
                  <a:schemeClr val="bg1"/>
                </a:solidFill>
              </a:rPr>
              <a:t>SelectKBest</a:t>
            </a:r>
            <a:r>
              <a:rPr lang="en-US" sz="1800" dirty="0">
                <a:solidFill>
                  <a:schemeClr val="bg1"/>
                </a:solidFill>
              </a:rPr>
              <a:t> is a good way to select features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E405BB9-244F-AA4F-BC92-B6C41927A3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52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46"/>
    </mc:Choice>
    <mc:Fallback>
      <p:transition spd="slow" advTm="33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A3BD10-936C-CE41-BBD0-77522EBB4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Is it concerning all models had high accuracy?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02723-5B70-2D43-80C3-A75BE144E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946" y="630936"/>
            <a:ext cx="4982273" cy="5478672"/>
          </a:xfrm>
          <a:noFill/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One thing that I could go back and do to ensure the accuracy is a good measure of performance is to balance the data before modeling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Over that last 45 years, only 2 teams per year play in the Super Bowl so there could be an imbalance of data</a:t>
            </a:r>
          </a:p>
          <a:p>
            <a:r>
              <a:rPr lang="en-US" sz="1800" dirty="0">
                <a:solidFill>
                  <a:schemeClr val="bg1"/>
                </a:solidFill>
              </a:rPr>
              <a:t>Taking this into account and retraining the models could result in more confident models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CDD144-000B-8F4D-B78B-6D9E3D97A1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2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93"/>
    </mc:Choice>
    <mc:Fallback>
      <p:transition spd="slow" advTm="41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D70A14-233A-134B-9076-69CCB78C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What would you do differently to improve your model(s)?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7E5A8-AE85-444B-93CF-A5DE42923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152" y="630936"/>
            <a:ext cx="4978592" cy="5626957"/>
          </a:xfrm>
          <a:noFill/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Try different feature selection methods/number of features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Balance the data before modelling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Improve the code and provide front-end interface for inputting data into model to get results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8B1EC4-213F-D443-8D25-125D0B6A1B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1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70"/>
    </mc:Choice>
    <mc:Fallback>
      <p:transition spd="slow" advTm="51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B0D5B9-A57F-E546-91F0-872FD78DD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Business Problem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91AA0-9211-0743-8383-2BED52C61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946" y="630936"/>
            <a:ext cx="4982273" cy="5478672"/>
          </a:xfrm>
          <a:noFill/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NFL is a business – money is involved in the Super Bowl</a:t>
            </a:r>
          </a:p>
          <a:p>
            <a:r>
              <a:rPr lang="en-US" sz="1800" dirty="0">
                <a:solidFill>
                  <a:schemeClr val="bg1"/>
                </a:solidFill>
              </a:rPr>
              <a:t>Teams want to know what factors impact their chances of making it to the Super Bowl</a:t>
            </a:r>
          </a:p>
          <a:p>
            <a:r>
              <a:rPr lang="en-US" sz="1800" dirty="0">
                <a:solidFill>
                  <a:schemeClr val="bg1"/>
                </a:solidFill>
              </a:rPr>
              <a:t>Fans want to know if their team will make it –perhaps even place bets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C35BC0C-C43E-A44C-B71D-CDC4C399B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54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61"/>
    </mc:Choice>
    <mc:Fallback>
      <p:transition spd="slow" advTm="22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734F49-6CD1-8942-A379-213EFD364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Background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A140F-987C-7341-A2CD-72C4552F0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59" y="759482"/>
            <a:ext cx="10843065" cy="2981842"/>
          </a:xfrm>
          <a:prstGeom prst="rect">
            <a:avLst/>
          </a:prstGeom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Oval 120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614D5-8E56-664F-8F4B-EB30EDC94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018143"/>
            <a:ext cx="5549111" cy="2129599"/>
          </a:xfrm>
          <a:noFill/>
        </p:spPr>
        <p:txBody>
          <a:bodyPr anchor="t">
            <a:norm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First Super Bowl</a:t>
            </a:r>
          </a:p>
          <a:p>
            <a:pPr lvl="1"/>
            <a:r>
              <a:rPr lang="en-US" sz="1500" dirty="0">
                <a:solidFill>
                  <a:schemeClr val="bg1"/>
                </a:solidFill>
              </a:rPr>
              <a:t>1966</a:t>
            </a:r>
          </a:p>
          <a:p>
            <a:pPr lvl="1"/>
            <a:r>
              <a:rPr lang="en-US" sz="1500" dirty="0">
                <a:solidFill>
                  <a:schemeClr val="bg1"/>
                </a:solidFill>
              </a:rPr>
              <a:t>Game between top team in the NFL and the AFL (two separate leagues at the time)</a:t>
            </a:r>
          </a:p>
          <a:p>
            <a:r>
              <a:rPr lang="en-US" sz="1500" dirty="0">
                <a:solidFill>
                  <a:schemeClr val="bg1"/>
                </a:solidFill>
              </a:rPr>
              <a:t>NFL and AFL merged in 1970 – Super Bowl continued with big game between top two teams in the league</a:t>
            </a:r>
          </a:p>
          <a:p>
            <a:r>
              <a:rPr lang="en-US" sz="1500" dirty="0">
                <a:solidFill>
                  <a:schemeClr val="bg1"/>
                </a:solidFill>
              </a:rPr>
              <a:t>Super Bowl viewership is not really affected by which teams are actually playing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AB65BC2-B103-9F44-9201-01967A4D8D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82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958"/>
    </mc:Choice>
    <mc:Fallback>
      <p:transition spd="slow" advTm="76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3C945E-21F6-D84C-9FCC-07D0E940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D2227-CCC0-CD47-8BEF-46E5420AE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946" y="630936"/>
            <a:ext cx="4982273" cy="5478672"/>
          </a:xfrm>
          <a:noFill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Sources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NFL.com</a:t>
            </a:r>
            <a:r>
              <a:rPr lang="en-US" sz="1800" dirty="0">
                <a:solidFill>
                  <a:schemeClr val="bg1"/>
                </a:solidFill>
              </a:rPr>
              <a:t> – 1970-2021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Offensive Stats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Passing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Rushing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Receiving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Scoring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Downs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Defensive Stats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Passing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Rushing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Receiving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Scoring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Tackles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Downs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Fumbles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Interceptions</a:t>
            </a:r>
          </a:p>
          <a:p>
            <a:r>
              <a:rPr lang="en-US" sz="1800" dirty="0">
                <a:solidFill>
                  <a:schemeClr val="bg1"/>
                </a:solidFill>
              </a:rPr>
              <a:t>pro-football-</a:t>
            </a:r>
            <a:r>
              <a:rPr lang="en-US" sz="1800" dirty="0" err="1">
                <a:solidFill>
                  <a:schemeClr val="bg1"/>
                </a:solidFill>
              </a:rPr>
              <a:t>reference.com</a:t>
            </a:r>
            <a:r>
              <a:rPr lang="en-US" sz="1800" dirty="0">
                <a:solidFill>
                  <a:schemeClr val="bg1"/>
                </a:solidFill>
              </a:rPr>
              <a:t> – 1976-2021 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Schedule &amp; Game Results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151C7EA-49FA-944C-AE7F-8D18499F10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15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97"/>
    </mc:Choice>
    <mc:Fallback>
      <p:transition spd="slow" advTm="48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DC95FA9-076A-421D-93A3-9C29819EB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6C8D94-3813-4D93-A6A7-A97EFFBCF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94673D-8563-4993-8E86-6D89D6E97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1" name="Oval 12">
              <a:extLst>
                <a:ext uri="{FF2B5EF4-FFF2-40B4-BE49-F238E27FC236}">
                  <a16:creationId xmlns:a16="http://schemas.microsoft.com/office/drawing/2014/main" id="{C8906114-25F0-4386-BC12-A5CB6A04F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9434651-094A-4780-979E-29A3042F5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5BDC44-59B0-48DF-871F-0881BB593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618FCF5-B341-43DF-A055-DC56EA920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9408E04-9221-499E-B0F3-3AFD9025F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67B1604-40F1-4335-8A11-6091E0F52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EE66B2-A71B-8241-A56B-FA6AEE389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875" y="630935"/>
            <a:ext cx="7315200" cy="1230454"/>
          </a:xfrm>
          <a:noFill/>
        </p:spPr>
        <p:txBody>
          <a:bodyPr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Data Steps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00467E-A507-4BEF-AAB5-2B35F13FA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BCCBFD-2A87-46DC-A665-6039BF72D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1707DB8-2262-4E11-B8E7-A0042E439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DCA04D0-796D-4920-BED4-627870868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8B0366-955C-44C5-B011-378E1994D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38F216F-4DA3-4165-A786-E7F2710B8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27">
            <a:extLst>
              <a:ext uri="{FF2B5EF4-FFF2-40B4-BE49-F238E27FC236}">
                <a16:creationId xmlns:a16="http://schemas.microsoft.com/office/drawing/2014/main" id="{05E35C12-B6B4-4F57-950C-6EB3CD8F4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14810E-84F3-4F8A-AF58-F452B9815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87E051-F20C-4A55-AEDD-ED9B2D996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F834F70-7A0E-4202-8ECC-5EE81C93C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2993E0E-3E7B-48D8-A799-39FECD3E1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B12773A-5C03-4DD5-B9B4-24F4A429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0694C-7E4A-4E43-8C4B-29699CF85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6875" y="1893059"/>
            <a:ext cx="7315200" cy="4364833"/>
          </a:xfrm>
          <a:noFill/>
        </p:spPr>
        <p:txBody>
          <a:bodyPr anchor="t">
            <a:normAutofit lnSpcReduction="10000"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NFL – Read data in from site, pulling each stat for each team per year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PFR – Read in each team schedule for each year, added Super Bowl target column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Had to rename Team columns to match between the two datasets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NFL data used historic team names based on year, had to rename to match PFR (used current name for all years)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Removed columns deemed unneeded in both datasets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Summarized PFR data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Merged datasets on Team and Year columns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Ensured all columns were numeric – encoded Team name</a:t>
            </a:r>
          </a:p>
          <a:p>
            <a:pPr marL="342900" indent="-342900" algn="ctr">
              <a:buFont typeface="+mj-lt"/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Resulting Dataset: 104 columns and 1381 rows</a:t>
            </a:r>
          </a:p>
          <a:p>
            <a:pPr marL="342900" indent="-342900" algn="ctr">
              <a:buFont typeface="+mj-lt"/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BF7E391-8DCD-2349-8654-D54FEA0276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02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051"/>
    </mc:Choice>
    <mc:Fallback>
      <p:transition spd="slow" advTm="161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B493DB-275F-6949-A111-AF87B1AC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Exploratory Analysis - Steps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3FC7A-08F5-7045-BB01-7AB87820A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946" y="630936"/>
            <a:ext cx="4982273" cy="5478672"/>
          </a:xfrm>
          <a:noFill/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Used </a:t>
            </a:r>
            <a:r>
              <a:rPr lang="en-US" sz="1800" dirty="0" err="1">
                <a:solidFill>
                  <a:schemeClr val="bg1"/>
                </a:solidFill>
              </a:rPr>
              <a:t>SelectKBest</a:t>
            </a:r>
            <a:r>
              <a:rPr lang="en-US" sz="1800" dirty="0">
                <a:solidFill>
                  <a:schemeClr val="bg1"/>
                </a:solidFill>
              </a:rPr>
              <a:t> to choose the top 30 features in dataset</a:t>
            </a:r>
          </a:p>
          <a:p>
            <a:r>
              <a:rPr lang="en-US" sz="1800" dirty="0">
                <a:solidFill>
                  <a:schemeClr val="bg1"/>
                </a:solidFill>
              </a:rPr>
              <a:t>Split data for exploration into Super Bowl records and non-Super Bowl records</a:t>
            </a:r>
          </a:p>
          <a:p>
            <a:r>
              <a:rPr lang="en-US" sz="1800" dirty="0">
                <a:solidFill>
                  <a:schemeClr val="bg1"/>
                </a:solidFill>
              </a:rPr>
              <a:t>Created some histograms and bar charts of data</a:t>
            </a:r>
          </a:p>
          <a:p>
            <a:r>
              <a:rPr lang="en-US" sz="1800" dirty="0">
                <a:solidFill>
                  <a:schemeClr val="bg1"/>
                </a:solidFill>
              </a:rPr>
              <a:t>Plotted correlation matrix of top features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A0CC453-DF44-C444-9E0F-906FCD0BA5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80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52"/>
    </mc:Choice>
    <mc:Fallback>
      <p:transition spd="slow" advTm="20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55881A96-BDF8-074D-9AAC-C85C58D3B6F2}"/>
              </a:ext>
            </a:extLst>
          </p:cNvPr>
          <p:cNvSpPr>
            <a:spLocks noGrp="1"/>
          </p:cNvSpPr>
          <p:nvPr/>
        </p:nvSpPr>
        <p:spPr>
          <a:xfrm>
            <a:off x="3604864" y="1670493"/>
            <a:ext cx="4982273" cy="351701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5881A96-BDF8-074D-9AAC-C85C58D3B6F2}"/>
              </a:ext>
            </a:extLst>
          </p:cNvPr>
          <p:cNvSpPr>
            <a:spLocks noGrp="1"/>
          </p:cNvSpPr>
          <p:nvPr/>
        </p:nvSpPr>
        <p:spPr>
          <a:xfrm>
            <a:off x="426868" y="2201390"/>
            <a:ext cx="4982273" cy="351701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0D3993-B9EB-444B-90C8-7D80402AC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10846762" cy="1621091"/>
          </a:xfrm>
          <a:noFill/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Exploratory Analysis – Features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C0C5DCF-E95D-BB47-B767-DEB37884C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37" y="1882004"/>
            <a:ext cx="5696448" cy="4480003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69" name="Picture 6">
            <a:extLst>
              <a:ext uri="{FF2B5EF4-FFF2-40B4-BE49-F238E27FC236}">
                <a16:creationId xmlns:a16="http://schemas.microsoft.com/office/drawing/2014/main" id="{A5FE7303-CF64-2A49-A4C5-93C68A273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397" y="1850179"/>
            <a:ext cx="5733782" cy="4511828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19C8938-2233-F744-B839-74E70D198F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6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09"/>
    </mc:Choice>
    <mc:Fallback>
      <p:transition spd="slow" advTm="50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B493DB-275F-6949-A111-AF87B1AC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Exploratory Analysis - Super Bowl Teams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E7D70F-45C0-FE40-AD40-2F5689B025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9" y="1138944"/>
            <a:ext cx="6918794" cy="429159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B1426F8-AE09-4E43-9CC1-4A22953B52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89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73"/>
    </mc:Choice>
    <mc:Fallback>
      <p:transition spd="slow" advTm="26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B493DB-275F-6949-A111-AF87B1AC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Exploratory Analysis – Correlation Matrix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FAE8F0D-36EC-6A45-9217-5EADF1D70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358" y="1081962"/>
            <a:ext cx="6169741" cy="467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71C33B4-D6AE-6345-8CA2-35A2F68FF8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05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32"/>
    </mc:Choice>
    <mc:Fallback>
      <p:transition spd="slow" advTm="14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1096</Words>
  <Application>Microsoft Macintosh PowerPoint</Application>
  <PresentationFormat>Widescreen</PresentationFormat>
  <Paragraphs>577</Paragraphs>
  <Slides>18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Helvetica Neue</vt:lpstr>
      <vt:lpstr>Office Theme</vt:lpstr>
      <vt:lpstr>Super Bowl Predictor</vt:lpstr>
      <vt:lpstr>Business Problem</vt:lpstr>
      <vt:lpstr>Background</vt:lpstr>
      <vt:lpstr>Data</vt:lpstr>
      <vt:lpstr>Data Steps</vt:lpstr>
      <vt:lpstr>Exploratory Analysis - Steps</vt:lpstr>
      <vt:lpstr>Exploratory Analysis – Features</vt:lpstr>
      <vt:lpstr>Exploratory Analysis - Super Bowl Teams</vt:lpstr>
      <vt:lpstr>Exploratory Analysis – Correlation Matrix</vt:lpstr>
      <vt:lpstr>Model Analysis</vt:lpstr>
      <vt:lpstr>SVM Super Bowl LVI Predictions</vt:lpstr>
      <vt:lpstr>Logistic Regression Super Bowl LVI Predictions</vt:lpstr>
      <vt:lpstr>Random Forest Super Bowl LVI Predictions</vt:lpstr>
      <vt:lpstr>Conclusion / Implementation</vt:lpstr>
      <vt:lpstr>QUESTIONS</vt:lpstr>
      <vt:lpstr>How did you select the features? Do you think this is the best way to do this?</vt:lpstr>
      <vt:lpstr>Is it concerning all models had high accuracy?</vt:lpstr>
      <vt:lpstr>What would you do differently to improve your model(s)?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Bowl Predictor</dc:title>
  <dc:creator>Isabella Sturm</dc:creator>
  <cp:lastModifiedBy>Isabella Sturm</cp:lastModifiedBy>
  <cp:revision>2</cp:revision>
  <dcterms:created xsi:type="dcterms:W3CDTF">2022-02-06T01:52:52Z</dcterms:created>
  <dcterms:modified xsi:type="dcterms:W3CDTF">2022-02-06T23:46:45Z</dcterms:modified>
</cp:coreProperties>
</file>